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66"/>
    <a:srgbClr val="00123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2CA"/>
          </a:solidFill>
        </a:fill>
      </a:tcStyle>
    </a:wholeTbl>
    <a:band2H>
      <a:tcTxStyle/>
      <a:tcStyle>
        <a:tcBdr/>
        <a:fill>
          <a:solidFill>
            <a:srgbClr val="FFEA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CA"/>
          </a:solidFill>
        </a:fill>
      </a:tcStyle>
    </a:wholeTbl>
    <a:band2H>
      <a:tcTxStyle/>
      <a:tcStyle>
        <a:tcBdr/>
        <a:fill>
          <a:solidFill>
            <a:srgbClr val="FFE8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ACD"/>
          </a:solidFill>
        </a:fill>
      </a:tcStyle>
    </a:wholeTbl>
    <a:band2H>
      <a:tcTxStyle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758" y="-149"/>
      </p:cViewPr>
      <p:guideLst>
        <p:guide orient="horz" pos="4320"/>
        <p:guide pos="7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24379238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11822" y="5397910"/>
            <a:ext cx="4599268" cy="52484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12468149" y="5397910"/>
            <a:ext cx="4599267" cy="52484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17624479" y="5397910"/>
            <a:ext cx="4599267" cy="52484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8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2155495" y="5397910"/>
            <a:ext cx="4599267" cy="52484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89619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1296652" y="1962150"/>
            <a:ext cx="6248401" cy="97917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5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4462464" y="1962150"/>
            <a:ext cx="6248401" cy="97917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6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8130837" y="1962150"/>
            <a:ext cx="6248401" cy="97917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4537844" y="0"/>
            <a:ext cx="8986230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3531516" y="2434633"/>
            <a:ext cx="1046441" cy="10464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3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13531516" y="5034731"/>
            <a:ext cx="1046441" cy="10464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531515" y="7634827"/>
            <a:ext cx="1046441" cy="10464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5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13531513" y="10234924"/>
            <a:ext cx="1046441" cy="10464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16"/>
          <p:cNvSpPr>
            <a:spLocks noGrp="1"/>
          </p:cNvSpPr>
          <p:nvPr>
            <p:ph type="pic" sz="half" idx="25"/>
          </p:nvPr>
        </p:nvSpPr>
        <p:spPr>
          <a:xfrm>
            <a:off x="1981199" y="769746"/>
            <a:ext cx="8126736" cy="121765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13732478" y="1971360"/>
            <a:ext cx="3962401" cy="39624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16018478" y="5933759"/>
            <a:ext cx="5943601" cy="59436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9160478" y="5228911"/>
            <a:ext cx="5372101" cy="53721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457912" y="2180068"/>
            <a:ext cx="8062754" cy="575187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9163" y="6054464"/>
            <a:ext cx="5708074" cy="45029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6551859" y="6054464"/>
            <a:ext cx="5708073" cy="45029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4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846466" y="6054464"/>
            <a:ext cx="5708073" cy="45029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10439400" y="7551176"/>
            <a:ext cx="6400800" cy="46046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3" name="Picture Placeholder 7"/>
          <p:cNvSpPr>
            <a:spLocks noGrp="1"/>
          </p:cNvSpPr>
          <p:nvPr>
            <p:ph type="pic" idx="22"/>
          </p:nvPr>
        </p:nvSpPr>
        <p:spPr>
          <a:xfrm>
            <a:off x="0" y="0"/>
            <a:ext cx="10439400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1201217" y="0"/>
            <a:ext cx="6513912" cy="7848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7715128" y="7848600"/>
            <a:ext cx="6664112" cy="5867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3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-1" y="7848600"/>
            <a:ext cx="11201219" cy="5867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8364200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3884687" y="3644058"/>
            <a:ext cx="7451313" cy="686539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17686700" y="7162628"/>
            <a:ext cx="5283145" cy="515990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2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1409394" y="7162628"/>
            <a:ext cx="9956698" cy="515990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3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409394" y="1393468"/>
            <a:ext cx="9956698" cy="515990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icture Placeholder 5"/>
          <p:cNvSpPr>
            <a:spLocks noGrp="1"/>
          </p:cNvSpPr>
          <p:nvPr>
            <p:ph type="pic" idx="21"/>
          </p:nvPr>
        </p:nvSpPr>
        <p:spPr>
          <a:xfrm>
            <a:off x="1" y="1"/>
            <a:ext cx="24379237" cy="910557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3596138" y="1644618"/>
            <a:ext cx="8884526" cy="10426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1898572" y="1644618"/>
            <a:ext cx="8884530" cy="104267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3677971" y="3411368"/>
            <a:ext cx="8120837" cy="45288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2893719" y="2401329"/>
            <a:ext cx="6667246" cy="88550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icture Placeholder 7"/>
          <p:cNvSpPr>
            <a:spLocks noGrp="1"/>
          </p:cNvSpPr>
          <p:nvPr>
            <p:ph type="pic" sz="quarter" idx="21"/>
          </p:nvPr>
        </p:nvSpPr>
        <p:spPr>
          <a:xfrm rot="19800000">
            <a:off x="13640990" y="2143897"/>
            <a:ext cx="4492683" cy="95183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2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6811860" y="1798817"/>
            <a:ext cx="4775877" cy="10118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2400300" y="2038350"/>
            <a:ext cx="9639300" cy="96393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icture Placeholder 6"/>
          <p:cNvSpPr>
            <a:spLocks noGrp="1"/>
          </p:cNvSpPr>
          <p:nvPr>
            <p:ph type="pic" idx="21"/>
          </p:nvPr>
        </p:nvSpPr>
        <p:spPr>
          <a:xfrm>
            <a:off x="1501256" y="0"/>
            <a:ext cx="13548243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2123765" y="2021168"/>
            <a:ext cx="8443529" cy="101996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4"/>
          <p:cNvSpPr>
            <a:spLocks noGrp="1"/>
          </p:cNvSpPr>
          <p:nvPr>
            <p:ph type="pic" idx="21"/>
          </p:nvPr>
        </p:nvSpPr>
        <p:spPr>
          <a:xfrm>
            <a:off x="4229100" y="1143000"/>
            <a:ext cx="19050001" cy="8839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3097164" y="1211738"/>
            <a:ext cx="8170604" cy="106350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2934428" y="2081325"/>
            <a:ext cx="9066019" cy="116346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8"/>
          <p:cNvSpPr>
            <a:spLocks noGrp="1"/>
          </p:cNvSpPr>
          <p:nvPr>
            <p:ph type="pic" sz="half" idx="21"/>
          </p:nvPr>
        </p:nvSpPr>
        <p:spPr>
          <a:xfrm>
            <a:off x="0" y="1600463"/>
            <a:ext cx="11320407" cy="105150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"/>
          <p:cNvSpPr>
            <a:spLocks noGrp="1"/>
          </p:cNvSpPr>
          <p:nvPr>
            <p:ph type="pic" idx="21"/>
          </p:nvPr>
        </p:nvSpPr>
        <p:spPr>
          <a:xfrm>
            <a:off x="4529074" y="0"/>
            <a:ext cx="19850165" cy="13716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Picture Placeholder 7"/>
          <p:cNvSpPr>
            <a:spLocks noGrp="1"/>
          </p:cNvSpPr>
          <p:nvPr>
            <p:ph type="pic" sz="half" idx="22"/>
          </p:nvPr>
        </p:nvSpPr>
        <p:spPr>
          <a:xfrm>
            <a:off x="13598013" y="2410559"/>
            <a:ext cx="8254948" cy="113054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144769" y="1899092"/>
            <a:ext cx="9122744" cy="691189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8565" y="184149"/>
            <a:ext cx="2193417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8565" y="3200400"/>
            <a:ext cx="2193417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79461" y="12344400"/>
            <a:ext cx="5686638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34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7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086" marR="0" indent="-457086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449058" marR="0" indent="-53488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2472951" marR="0" indent="-644608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3460791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4374963" marR="0" indent="-718278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5289135" marR="0" indent="-718278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6203305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7117477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8031648" marR="0" indent="-718277" algn="l" defTabSz="182834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5B1327-6712-472F-B873-D66BF2E7B1D1}"/>
              </a:ext>
            </a:extLst>
          </p:cNvPr>
          <p:cNvSpPr txBox="1"/>
          <p:nvPr/>
        </p:nvSpPr>
        <p:spPr>
          <a:xfrm>
            <a:off x="1752600" y="4223721"/>
            <a:ext cx="20675600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Photobiomodulation</a:t>
            </a:r>
            <a:r>
              <a:rPr lang="en-US" sz="88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brain waste removal system</a:t>
            </a:r>
            <a:endParaRPr kumimoji="0" lang="ru-RU" sz="8800" b="1" i="0" u="none" strike="noStrike" cap="none" spc="0" normalizeH="0" baseline="0" dirty="0">
              <a:ln>
                <a:noFill/>
              </a:ln>
              <a:solidFill>
                <a:srgbClr val="FFFF99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A77C8E-3C8E-4FAE-AE62-792E9FC4B86F}"/>
              </a:ext>
            </a:extLst>
          </p:cNvPr>
          <p:cNvSpPr txBox="1"/>
          <p:nvPr/>
        </p:nvSpPr>
        <p:spPr>
          <a:xfrm>
            <a:off x="5674733" y="8876865"/>
            <a:ext cx="1260087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Saratov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State University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19600" y="12801600"/>
            <a:ext cx="19951700" cy="914400"/>
          </a:xfrm>
          <a:prstGeom prst="rect">
            <a:avLst/>
          </a:prstGeom>
          <a:solidFill>
            <a:srgbClr val="FFFF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8570" y="12931914"/>
            <a:ext cx="19266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1236"/>
                </a:solidFill>
                <a:latin typeface="Arial" pitchFamily="34" charset="0"/>
                <a:cs typeface="Arial" pitchFamily="34" charset="0"/>
              </a:rPr>
              <a:t>The research was supported by the Russian Science Foundation grant No. 23-75-30001</a:t>
            </a:r>
            <a:endParaRPr lang="ru-RU" sz="3600" b="1" dirty="0">
              <a:solidFill>
                <a:srgbClr val="0012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3A77C8E-3C8E-4FAE-AE62-792E9FC4B86F}"/>
              </a:ext>
            </a:extLst>
          </p:cNvPr>
          <p:cNvSpPr txBox="1"/>
          <p:nvPr/>
        </p:nvSpPr>
        <p:spPr>
          <a:xfrm>
            <a:off x="5649333" y="7683065"/>
            <a:ext cx="1260087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Konstantsiia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Sonina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469600" y="12896850"/>
            <a:ext cx="723900" cy="70485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8350" y="12912866"/>
            <a:ext cx="5334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1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50" y="7962900"/>
            <a:ext cx="4269509" cy="48577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8205450" y="819150"/>
            <a:ext cx="5544344" cy="4039394"/>
            <a:chOff x="18192750" y="361950"/>
            <a:chExt cx="5544344" cy="403939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8192750" y="361950"/>
              <a:ext cx="5543550" cy="1588"/>
            </a:xfrm>
            <a:prstGeom prst="line">
              <a:avLst/>
            </a:prstGeom>
            <a:noFill/>
            <a:ln w="6350" cap="flat">
              <a:solidFill>
                <a:srgbClr val="FFFF9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21717000" y="2381250"/>
              <a:ext cx="4038600" cy="1588"/>
            </a:xfrm>
            <a:prstGeom prst="line">
              <a:avLst/>
            </a:prstGeom>
            <a:noFill/>
            <a:ln w="6350" cap="flat">
              <a:solidFill>
                <a:srgbClr val="FFFF99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20" name="Рисунок 19" descr="эмблема Москва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800" y="1399030"/>
            <a:ext cx="2691240" cy="23757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" y="12792672"/>
            <a:ext cx="443865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CSFTN’26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FFFF99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09650" y="12801600"/>
            <a:ext cx="23361650" cy="914400"/>
          </a:xfrm>
          <a:prstGeom prst="rect">
            <a:avLst/>
          </a:prstGeom>
          <a:solidFill>
            <a:srgbClr val="FFFF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A77C8E-3C8E-4FAE-AE62-792E9FC4B86F}"/>
              </a:ext>
            </a:extLst>
          </p:cNvPr>
          <p:cNvSpPr txBox="1"/>
          <p:nvPr/>
        </p:nvSpPr>
        <p:spPr>
          <a:xfrm>
            <a:off x="2762250" y="10388165"/>
            <a:ext cx="1988820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BRWS is activated during deep sleep,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tPBM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-mediated stimulation of the clearance of wastes and toxins from the brain could be more effective if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tPBM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used during the NREM-SWA activity of the sleeping brain than during wakefulness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3" name="Рисунок 12" descr="РИС_пи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822" y="1167954"/>
            <a:ext cx="17461428" cy="838244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3469600" y="12896850"/>
            <a:ext cx="723900" cy="70485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8350" y="12912866"/>
            <a:ext cx="5334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2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04420" y="12931914"/>
            <a:ext cx="21385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research was supported by the Russian Science Foundation grant No. 23-75-30001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71" y="0"/>
            <a:ext cx="2639829" cy="3009500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rot="5400000">
            <a:off x="-2520950" y="6388100"/>
            <a:ext cx="6838950" cy="44450"/>
          </a:xfrm>
          <a:prstGeom prst="line">
            <a:avLst/>
          </a:prstGeom>
          <a:noFill/>
          <a:ln w="6350" cap="flat">
            <a:solidFill>
              <a:srgbClr val="FFFF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 rot="16200000">
            <a:off x="-1719561" y="10813734"/>
            <a:ext cx="4438650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CSFTN’26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99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09650" y="12801600"/>
            <a:ext cx="23361650" cy="914400"/>
          </a:xfrm>
          <a:prstGeom prst="rect">
            <a:avLst/>
          </a:prstGeom>
          <a:solidFill>
            <a:srgbClr val="FFFF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A77C8E-3C8E-4FAE-AE62-792E9FC4B86F}"/>
              </a:ext>
            </a:extLst>
          </p:cNvPr>
          <p:cNvSpPr txBox="1"/>
          <p:nvPr/>
        </p:nvSpPr>
        <p:spPr>
          <a:xfrm>
            <a:off x="2819400" y="10407215"/>
            <a:ext cx="1967865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the hypothesis that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tPBM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modulates the tone and permeability of the lymphatic endothelium via the stimulation of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 production, promoting the lymphatic clearance of wastes and toxins from brain tissues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469600" y="12896850"/>
            <a:ext cx="723900" cy="70485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8350" y="12912866"/>
            <a:ext cx="5334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12" name="Рисунок 11" descr="рис_пит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95" y="704850"/>
            <a:ext cx="18933519" cy="94742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704420" y="12931914"/>
            <a:ext cx="21385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research was supported by the Russian Science Foundation grant No. 23-75-30001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71" y="0"/>
            <a:ext cx="2639829" cy="300950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-2520950" y="6388100"/>
            <a:ext cx="6838950" cy="44450"/>
          </a:xfrm>
          <a:prstGeom prst="line">
            <a:avLst/>
          </a:prstGeom>
          <a:noFill/>
          <a:ln w="6350" cap="flat">
            <a:solidFill>
              <a:srgbClr val="FFFF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 rot="16200000">
            <a:off x="-1719561" y="10813734"/>
            <a:ext cx="4438650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CSFTN’26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99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09650" y="12801600"/>
            <a:ext cx="23361650" cy="914400"/>
          </a:xfrm>
          <a:prstGeom prst="rect">
            <a:avLst/>
          </a:prstGeom>
          <a:solidFill>
            <a:srgbClr val="FFFF99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469600" y="12896850"/>
            <a:ext cx="723900" cy="70485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8350" y="12912866"/>
            <a:ext cx="5334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4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pic>
        <p:nvPicPr>
          <p:cNvPr id="13" name="Рисунок 12" descr="рис_пит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87" y="1193794"/>
            <a:ext cx="18081235" cy="86741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3A77C8E-3C8E-4FAE-AE62-792E9FC4B86F}"/>
              </a:ext>
            </a:extLst>
          </p:cNvPr>
          <p:cNvSpPr txBox="1"/>
          <p:nvPr/>
        </p:nvSpPr>
        <p:spPr>
          <a:xfrm>
            <a:off x="2838450" y="10407215"/>
            <a:ext cx="1967865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the hypothesis that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tPBM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modulates the tone and permeability of the lymphatic endothelium via the stimulation of </a:t>
            </a:r>
            <a:r>
              <a:rPr lang="en-US" sz="36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eNOS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 production, promoting the lymphatic clearance of wastes and toxins from brain tissues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2" name="Рисунок 1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71" y="0"/>
            <a:ext cx="2639829" cy="30095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-2520950" y="6388100"/>
            <a:ext cx="6838950" cy="44450"/>
          </a:xfrm>
          <a:prstGeom prst="line">
            <a:avLst/>
          </a:prstGeom>
          <a:noFill/>
          <a:ln w="6350" cap="flat">
            <a:solidFill>
              <a:srgbClr val="FFFF9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Прямоугольник 14"/>
          <p:cNvSpPr/>
          <p:nvPr/>
        </p:nvSpPr>
        <p:spPr>
          <a:xfrm>
            <a:off x="1704420" y="12931914"/>
            <a:ext cx="21385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research was supported by the Russian Science Foundation grant No. 23-75-30001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719561" y="10813734"/>
            <a:ext cx="4438650" cy="98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800" b="0" i="0" u="none" strike="noStrike" cap="none" spc="0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uFillTx/>
                <a:latin typeface="Arial" pitchFamily="34" charset="0"/>
                <a:cs typeface="Arial" pitchFamily="34" charset="0"/>
                <a:sym typeface="Calibri"/>
              </a:rPr>
              <a:t>CSFTN’26</a:t>
            </a:r>
            <a:endParaRPr kumimoji="0" lang="ru-RU" sz="5800" b="0" i="0" u="none" strike="noStrike" cap="none" spc="0" normalizeH="0" baseline="0" dirty="0">
              <a:ln>
                <a:noFill/>
              </a:ln>
              <a:solidFill>
                <a:srgbClr val="FFFF99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091111"/>
      </a:lt1>
      <a:dk2>
        <a:srgbClr val="A7A7A7"/>
      </a:dk2>
      <a:lt2>
        <a:srgbClr val="535353"/>
      </a:lt2>
      <a:accent1>
        <a:srgbClr val="FF6600"/>
      </a:accent1>
      <a:accent2>
        <a:srgbClr val="9E041E"/>
      </a:accent2>
      <a:accent3>
        <a:srgbClr val="FF3D00"/>
      </a:accent3>
      <a:accent4>
        <a:srgbClr val="F28033"/>
      </a:accent4>
      <a:accent5>
        <a:srgbClr val="493D35"/>
      </a:accent5>
      <a:accent6>
        <a:srgbClr val="29013C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00"/>
      </a:accent1>
      <a:accent2>
        <a:srgbClr val="9E041E"/>
      </a:accent2>
      <a:accent3>
        <a:srgbClr val="FF3D00"/>
      </a:accent3>
      <a:accent4>
        <a:srgbClr val="F28033"/>
      </a:accent4>
      <a:accent5>
        <a:srgbClr val="493D35"/>
      </a:accent5>
      <a:accent6>
        <a:srgbClr val="29013C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181</Words>
  <Application>Microsoft Office PowerPoint</Application>
  <PresentationFormat>Произвольный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Пользователь</cp:lastModifiedBy>
  <cp:revision>42</cp:revision>
  <dcterms:modified xsi:type="dcterms:W3CDTF">2026-04-02T07:28:46Z</dcterms:modified>
</cp:coreProperties>
</file>